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5"/>
  </p:notesMasterIdLst>
  <p:sldIdLst>
    <p:sldId id="328" r:id="rId2"/>
    <p:sldId id="360" r:id="rId3"/>
    <p:sldId id="370" r:id="rId4"/>
    <p:sldId id="310" r:id="rId5"/>
    <p:sldId id="350" r:id="rId6"/>
    <p:sldId id="364" r:id="rId7"/>
    <p:sldId id="362" r:id="rId8"/>
    <p:sldId id="363" r:id="rId9"/>
    <p:sldId id="365" r:id="rId10"/>
    <p:sldId id="366" r:id="rId11"/>
    <p:sldId id="367" r:id="rId12"/>
    <p:sldId id="368" r:id="rId13"/>
    <p:sldId id="36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60"/>
            <p14:sldId id="370"/>
            <p14:sldId id="310"/>
            <p14:sldId id="350"/>
            <p14:sldId id="364"/>
            <p14:sldId id="362"/>
            <p14:sldId id="363"/>
            <p14:sldId id="365"/>
            <p14:sldId id="366"/>
            <p14:sldId id="367"/>
            <p14:sldId id="368"/>
            <p14:sldId id="369"/>
          </p14:sldIdLst>
        </p14:section>
        <p14:section name="End Pages" id="{3602EDAD-CAB5-8D49-BB7B-9D76B042243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DEA"/>
    <a:srgbClr val="D4E6FF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4"/>
    <p:restoredTop sz="77361" autoAdjust="0"/>
  </p:normalViewPr>
  <p:slideViewPr>
    <p:cSldViewPr snapToGrid="0" snapToObjects="1">
      <p:cViewPr varScale="1">
        <p:scale>
          <a:sx n="85" d="100"/>
          <a:sy n="85" d="100"/>
        </p:scale>
        <p:origin x="1830" y="8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Результаты исследований, в свою очередь, будут помогать принимать решения по оптимизации </a:t>
            </a:r>
            <a:r>
              <a:rPr lang="ru-RU" sz="12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гиперпараметров</a:t>
            </a:r>
            <a:r>
              <a:rPr lang="ru-RU" sz="12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НС (нейронная сеть). Также покажет наглядно, есть ли будущее у такого применения машинного обучения.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62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597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09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Результаты исследований, в свою очередь, будут помогать принимать решения по оптимизации </a:t>
            </a:r>
            <a:r>
              <a:rPr lang="ru-RU" sz="12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гиперпараметров</a:t>
            </a:r>
            <a:r>
              <a:rPr lang="ru-RU" sz="12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НС (нейронная сеть). Также покажет наглядно, есть ли будущее у такого применения машинного обучения.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E6FB5-F890-304F-A36B-54AA81FB8B0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48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37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09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96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Добавить формулы (!!!)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424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29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14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C1A34-012C-4E6A-8753-551B3ED3497B}" type="datetime1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490A8-7550-4593-9F25-253389591A3F}" type="datetime1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4079-F9A7-48EA-8B37-4A4841423031}" type="datetime1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674DC-0A52-4AA4-B5B7-12C9F6CC79D3}" type="datetime1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6F3E-6D0F-47A7-8EE9-1CB545913329}" type="datetime1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58176-BFA7-450D-BC2A-194FEFCF3BBF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3EC0-D1DF-49BC-AF13-22AACD54A65F}" type="datetime1">
              <a:rPr lang="ru-RU" smtClean="0"/>
              <a:t>23.06.2024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225A-C4AD-44E1-8688-4BFDE31671E2}" type="datetime1">
              <a:rPr lang="ru-RU" smtClean="0"/>
              <a:t>23.06.2024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FB7B5-B21E-4767-BE45-7DB9A41BC4DF}" type="datetime1">
              <a:rPr lang="ru-RU" smtClean="0"/>
              <a:t>23.06.2024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03D3-6D24-498C-B2DF-904A6F817CE7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A7A-C102-4985-9780-A753D2560022}" type="datetime1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DC669-F352-4F8B-A6C4-15811890A783}" type="datetime1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6.xlsx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7.xlsx"/><Relationship Id="rId13" Type="http://schemas.openxmlformats.org/officeDocument/2006/relationships/image" Target="../media/image24.emf"/><Relationship Id="rId18" Type="http://schemas.openxmlformats.org/officeDocument/2006/relationships/image" Target="../media/image25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.png"/><Relationship Id="rId12" Type="http://schemas.openxmlformats.org/officeDocument/2006/relationships/package" Target="../embeddings/Microsoft_Excel_Worksheet9.xlsx"/><Relationship Id="rId17" Type="http://schemas.openxmlformats.org/officeDocument/2006/relationships/package" Target="../embeddings/Microsoft_Excel_Worksheet13.xlsx"/><Relationship Id="rId2" Type="http://schemas.openxmlformats.org/officeDocument/2006/relationships/slideLayout" Target="../slideLayouts/slideLayout1.xml"/><Relationship Id="rId16" Type="http://schemas.openxmlformats.org/officeDocument/2006/relationships/package" Target="../embeddings/Microsoft_Excel_Worksheet12.xlsx"/><Relationship Id="rId20" Type="http://schemas.openxmlformats.org/officeDocument/2006/relationships/image" Target="../media/image26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png"/><Relationship Id="rId11" Type="http://schemas.openxmlformats.org/officeDocument/2006/relationships/image" Target="../media/image23.emf"/><Relationship Id="rId5" Type="http://schemas.openxmlformats.org/officeDocument/2006/relationships/image" Target="../media/image28.png"/><Relationship Id="rId15" Type="http://schemas.openxmlformats.org/officeDocument/2006/relationships/package" Target="../embeddings/Microsoft_Excel_Worksheet11.xlsx"/><Relationship Id="rId10" Type="http://schemas.openxmlformats.org/officeDocument/2006/relationships/package" Target="../embeddings/Microsoft_Excel_Worksheet8.xlsx"/><Relationship Id="rId19" Type="http://schemas.openxmlformats.org/officeDocument/2006/relationships/package" Target="../embeddings/Microsoft_Excel_Worksheet14.xlsx"/><Relationship Id="rId4" Type="http://schemas.openxmlformats.org/officeDocument/2006/relationships/image" Target="../media/image27.png"/><Relationship Id="rId9" Type="http://schemas.openxmlformats.org/officeDocument/2006/relationships/image" Target="../media/image22.emf"/><Relationship Id="rId14" Type="http://schemas.openxmlformats.org/officeDocument/2006/relationships/package" Target="../embeddings/Microsoft_Excel_Worksheet10.xls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.xlsx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2.xlsx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5.xlsx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4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1" y="1989372"/>
            <a:ext cx="8999746" cy="1297292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Применение методов машинного обучения (ML) для решения задач технического анализа при управлении активами на фондовом рынке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79140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26.06.2024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1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46FAB-C5DB-956D-AF96-0135DD7C3A3F}"/>
              </a:ext>
            </a:extLst>
          </p:cNvPr>
          <p:cNvSpPr txBox="1">
            <a:spLocks/>
          </p:cNvSpPr>
          <p:nvPr/>
        </p:nvSpPr>
        <p:spPr>
          <a:xfrm>
            <a:off x="463432" y="4077217"/>
            <a:ext cx="636868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Выполнил: Онюшев А.А., РК6-86Б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F1B5A61-8DDF-35FF-60C6-41ECB78C5355}"/>
              </a:ext>
            </a:extLst>
          </p:cNvPr>
          <p:cNvSpPr txBox="1">
            <a:spLocks/>
          </p:cNvSpPr>
          <p:nvPr/>
        </p:nvSpPr>
        <p:spPr>
          <a:xfrm>
            <a:off x="463436" y="4512947"/>
            <a:ext cx="7688526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Научный руководитель: </a:t>
            </a:r>
            <a:r>
              <a:rPr lang="ru-RU" sz="2800" b="1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Витюков</a:t>
            </a:r>
            <a:r>
              <a:rPr lang="ru-RU" sz="28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Ф.А.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94DC6D-13CB-C77D-6322-613422BA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1680BE4-27D1-E401-DFF3-CF99DEFCB9DB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76DEA"/>
          </a:solidFill>
          <a:ln>
            <a:solidFill>
              <a:srgbClr val="176DE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97" y="144875"/>
            <a:ext cx="11933208" cy="1121554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Полученные результаты</a:t>
            </a:r>
            <a:r>
              <a:rPr lang="en-US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для </a:t>
            </a:r>
            <a:r>
              <a:rPr lang="en-US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ViT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cxnSp>
        <p:nvCxnSpPr>
          <p:cNvPr id="5" name="Google Shape;57;p2">
            <a:extLst>
              <a:ext uri="{FF2B5EF4-FFF2-40B4-BE49-F238E27FC236}">
                <a16:creationId xmlns:a16="http://schemas.microsoft.com/office/drawing/2014/main" id="{3F2956B9-5FDC-6241-24E6-A5ECAE474753}"/>
              </a:ext>
            </a:extLst>
          </p:cNvPr>
          <p:cNvCxnSpPr/>
          <p:nvPr/>
        </p:nvCxnSpPr>
        <p:spPr>
          <a:xfrm>
            <a:off x="762431" y="4429443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8BB7B4C-5FA2-AC85-8A45-C45E89191E31}"/>
              </a:ext>
            </a:extLst>
          </p:cNvPr>
          <p:cNvSpPr txBox="1">
            <a:spLocks/>
          </p:cNvSpPr>
          <p:nvPr/>
        </p:nvSpPr>
        <p:spPr>
          <a:xfrm>
            <a:off x="0" y="170958"/>
            <a:ext cx="11919949" cy="1749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107326A9-E8F6-EC6D-71EF-FA5C65C9EE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184521"/>
              </p:ext>
            </p:extLst>
          </p:nvPr>
        </p:nvGraphicFramePr>
        <p:xfrm>
          <a:off x="5603875" y="1279525"/>
          <a:ext cx="6124575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Worksheet" r:id="rId4" imgW="6124625" imgH="1362055" progId="Excel.Sheet.12">
                  <p:embed/>
                </p:oleObj>
              </mc:Choice>
              <mc:Fallback>
                <p:oleObj name="Worksheet" r:id="rId4" imgW="6124625" imgH="1362055" progId="Excel.Sheet.12">
                  <p:embed/>
                  <p:pic>
                    <p:nvPicPr>
                      <p:cNvPr id="28" name="Объект 27">
                        <a:extLst>
                          <a:ext uri="{FF2B5EF4-FFF2-40B4-BE49-F238E27FC236}">
                            <a16:creationId xmlns:a16="http://schemas.microsoft.com/office/drawing/2014/main" id="{107326A9-E8F6-EC6D-71EF-FA5C65C9EE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3875" y="1279525"/>
                        <a:ext cx="6124575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E440E13-F2C3-6C7A-9F7B-9CE340696410}"/>
              </a:ext>
            </a:extLst>
          </p:cNvPr>
          <p:cNvSpPr txBox="1"/>
          <p:nvPr/>
        </p:nvSpPr>
        <p:spPr>
          <a:xfrm>
            <a:off x="451215" y="3244031"/>
            <a:ext cx="386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Рис. 7. График</a:t>
            </a:r>
            <a:r>
              <a:rPr lang="en-US" dirty="0"/>
              <a:t> </a:t>
            </a:r>
            <a:r>
              <a:rPr lang="ru-RU" dirty="0"/>
              <a:t>наилучшего результата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5E3AB-E4A8-7018-3CA5-2538940DDBCB}"/>
              </a:ext>
            </a:extLst>
          </p:cNvPr>
          <p:cNvSpPr txBox="1"/>
          <p:nvPr/>
        </p:nvSpPr>
        <p:spPr>
          <a:xfrm>
            <a:off x="1133434" y="6229297"/>
            <a:ext cx="266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8. График результата</a:t>
            </a:r>
            <a:r>
              <a:rPr lang="en-US" dirty="0"/>
              <a:t> </a:t>
            </a:r>
            <a:r>
              <a:rPr lang="ru-RU" dirty="0">
                <a:highlight>
                  <a:srgbClr val="FF0000"/>
                </a:highlight>
              </a:rPr>
              <a:t>при каких параметрах?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584C4F-31F6-A879-CFB6-051403E452B5}"/>
              </a:ext>
            </a:extLst>
          </p:cNvPr>
          <p:cNvSpPr txBox="1"/>
          <p:nvPr/>
        </p:nvSpPr>
        <p:spPr>
          <a:xfrm>
            <a:off x="11892313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14454-C1C1-D674-3547-D19D04294090}"/>
              </a:ext>
            </a:extLst>
          </p:cNvPr>
          <p:cNvSpPr txBox="1"/>
          <p:nvPr/>
        </p:nvSpPr>
        <p:spPr>
          <a:xfrm>
            <a:off x="6559607" y="2829010"/>
            <a:ext cx="421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Таблица </a:t>
            </a:r>
            <a:r>
              <a:rPr lang="en-US" dirty="0"/>
              <a:t>7</a:t>
            </a:r>
            <a:r>
              <a:rPr lang="ru-RU" dirty="0"/>
              <a:t>. Наилучшие значения метрик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752320-8688-8173-5EFE-4D5D9D3F19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3" b="1976"/>
          <a:stretch/>
        </p:blipFill>
        <p:spPr>
          <a:xfrm>
            <a:off x="923026" y="1085358"/>
            <a:ext cx="3007869" cy="2158673"/>
          </a:xfrm>
          <a:prstGeom prst="rect">
            <a:avLst/>
          </a:prstGeom>
        </p:spPr>
      </p:pic>
      <p:cxnSp>
        <p:nvCxnSpPr>
          <p:cNvPr id="4" name="Google Shape;57;p2">
            <a:extLst>
              <a:ext uri="{FF2B5EF4-FFF2-40B4-BE49-F238E27FC236}">
                <a16:creationId xmlns:a16="http://schemas.microsoft.com/office/drawing/2014/main" id="{8AA0020D-AEB5-3166-CF92-F8F2CBDF11D1}"/>
              </a:ext>
            </a:extLst>
          </p:cNvPr>
          <p:cNvCxnSpPr/>
          <p:nvPr/>
        </p:nvCxnSpPr>
        <p:spPr>
          <a:xfrm>
            <a:off x="4486167" y="4429443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E83E05-B4F7-D7C8-43F6-2C95EC6AC942}"/>
              </a:ext>
            </a:extLst>
          </p:cNvPr>
          <p:cNvSpPr txBox="1"/>
          <p:nvPr/>
        </p:nvSpPr>
        <p:spPr>
          <a:xfrm>
            <a:off x="4857170" y="6229297"/>
            <a:ext cx="2661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9. График результата</a:t>
            </a:r>
          </a:p>
        </p:txBody>
      </p:sp>
      <p:cxnSp>
        <p:nvCxnSpPr>
          <p:cNvPr id="10" name="Google Shape;57;p2">
            <a:extLst>
              <a:ext uri="{FF2B5EF4-FFF2-40B4-BE49-F238E27FC236}">
                <a16:creationId xmlns:a16="http://schemas.microsoft.com/office/drawing/2014/main" id="{C6CF9948-AE60-472A-775E-063DEF0B6E54}"/>
              </a:ext>
            </a:extLst>
          </p:cNvPr>
          <p:cNvCxnSpPr/>
          <p:nvPr/>
        </p:nvCxnSpPr>
        <p:spPr>
          <a:xfrm>
            <a:off x="8161374" y="4429443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C75E93-8685-293E-EED2-5A54871A492B}"/>
              </a:ext>
            </a:extLst>
          </p:cNvPr>
          <p:cNvSpPr txBox="1"/>
          <p:nvPr/>
        </p:nvSpPr>
        <p:spPr>
          <a:xfrm>
            <a:off x="8532377" y="6229297"/>
            <a:ext cx="2750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10. График результата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428020-E7CD-DC82-0B98-6537E367E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287" y="3960064"/>
            <a:ext cx="3185591" cy="23108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00B071E-DC4C-3C6C-2379-91148343D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373" y="3960064"/>
            <a:ext cx="3267174" cy="236104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687B003-EFF7-693B-5DFC-2A050CDA8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396" y="4005967"/>
            <a:ext cx="3174936" cy="22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6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79C1D-9FB5-5FDB-0D6F-5102960F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944" y="2328950"/>
            <a:ext cx="5733056" cy="3425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852265" y="-818956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59" y="144875"/>
            <a:ext cx="7013275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Применение метода дообучения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D4D67-7B85-5BA9-B79D-0ACE12EEC2FD}"/>
              </a:ext>
            </a:extLst>
          </p:cNvPr>
          <p:cNvSpPr txBox="1"/>
          <p:nvPr/>
        </p:nvSpPr>
        <p:spPr>
          <a:xfrm>
            <a:off x="-162896" y="2340022"/>
            <a:ext cx="60073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Управление активами на основе дневного </a:t>
            </a:r>
            <a:r>
              <a:rPr lang="ru-RU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таймфрейма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графика цены подразумевает возможность для дообучения НС каждый день.</a:t>
            </a:r>
          </a:p>
          <a:p>
            <a:pPr algn="just"/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Поэтому было проведено исследование с использованием цикла дообучений НС. </a:t>
            </a:r>
          </a:p>
          <a:p>
            <a:pPr algn="just"/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Каждый новый день от брокера мы получаем новый элемент </a:t>
            </a:r>
            <a:r>
              <a:rPr lang="ru-RU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датасета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с информацией о цене закрытия вчерашнего дня. </a:t>
            </a:r>
            <a:endParaRPr lang="ru-RU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just"/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На основе этой информации управляющий активами каждый день добавляет информацию о правильном «</a:t>
            </a:r>
            <a:r>
              <a:rPr lang="ru-RU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take-profit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» и «</a:t>
            </a:r>
            <a:r>
              <a:rPr lang="ru-RU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stop-loss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». Этой новой информации и будем дообучать НС.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57361-B138-86ED-7C5D-FE852A5103EE}"/>
              </a:ext>
            </a:extLst>
          </p:cNvPr>
          <p:cNvSpPr txBox="1"/>
          <p:nvPr/>
        </p:nvSpPr>
        <p:spPr>
          <a:xfrm>
            <a:off x="7449164" y="5260912"/>
            <a:ext cx="3120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Рис. 11. Схема дообучения (???)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2B897-F139-96F7-D007-DBE6781ED388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3669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1680BE4-27D1-E401-DFF3-CF99DEFCB9DB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76DEA"/>
          </a:solidFill>
          <a:ln>
            <a:solidFill>
              <a:srgbClr val="176DE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97" y="144875"/>
            <a:ext cx="11933208" cy="1121554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Полученные результаты</a:t>
            </a:r>
            <a:r>
              <a:rPr lang="en-US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для метода дообучения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cxnSp>
        <p:nvCxnSpPr>
          <p:cNvPr id="5" name="Google Shape;57;p2">
            <a:extLst>
              <a:ext uri="{FF2B5EF4-FFF2-40B4-BE49-F238E27FC236}">
                <a16:creationId xmlns:a16="http://schemas.microsoft.com/office/drawing/2014/main" id="{3F2956B9-5FDC-6241-24E6-A5ECAE474753}"/>
              </a:ext>
            </a:extLst>
          </p:cNvPr>
          <p:cNvCxnSpPr/>
          <p:nvPr/>
        </p:nvCxnSpPr>
        <p:spPr>
          <a:xfrm>
            <a:off x="317323" y="4224773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8BB7B4C-5FA2-AC85-8A45-C45E89191E31}"/>
              </a:ext>
            </a:extLst>
          </p:cNvPr>
          <p:cNvSpPr txBox="1">
            <a:spLocks/>
          </p:cNvSpPr>
          <p:nvPr/>
        </p:nvSpPr>
        <p:spPr>
          <a:xfrm>
            <a:off x="0" y="170958"/>
            <a:ext cx="11919949" cy="1749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584C4F-31F6-A879-CFB6-051403E452B5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11</a:t>
            </a:r>
          </a:p>
        </p:txBody>
      </p:sp>
      <p:cxnSp>
        <p:nvCxnSpPr>
          <p:cNvPr id="4" name="Google Shape;57;p2">
            <a:extLst>
              <a:ext uri="{FF2B5EF4-FFF2-40B4-BE49-F238E27FC236}">
                <a16:creationId xmlns:a16="http://schemas.microsoft.com/office/drawing/2014/main" id="{8AA0020D-AEB5-3166-CF92-F8F2CBDF11D1}"/>
              </a:ext>
            </a:extLst>
          </p:cNvPr>
          <p:cNvCxnSpPr/>
          <p:nvPr/>
        </p:nvCxnSpPr>
        <p:spPr>
          <a:xfrm>
            <a:off x="4041059" y="4224773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57;p2">
            <a:extLst>
              <a:ext uri="{FF2B5EF4-FFF2-40B4-BE49-F238E27FC236}">
                <a16:creationId xmlns:a16="http://schemas.microsoft.com/office/drawing/2014/main" id="{C6CF9948-AE60-472A-775E-063DEF0B6E54}"/>
              </a:ext>
            </a:extLst>
          </p:cNvPr>
          <p:cNvCxnSpPr/>
          <p:nvPr/>
        </p:nvCxnSpPr>
        <p:spPr>
          <a:xfrm>
            <a:off x="8161374" y="4429443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50" name="Рисунок 2">
            <a:extLst>
              <a:ext uri="{FF2B5EF4-FFF2-40B4-BE49-F238E27FC236}">
                <a16:creationId xmlns:a16="http://schemas.microsoft.com/office/drawing/2014/main" id="{BD42C341-6A1C-2669-77DA-3686F4CE2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9" t="7184" r="8905" b="6985"/>
          <a:stretch/>
        </p:blipFill>
        <p:spPr bwMode="auto">
          <a:xfrm>
            <a:off x="174667" y="1232717"/>
            <a:ext cx="2845028" cy="20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1">
            <a:extLst>
              <a:ext uri="{FF2B5EF4-FFF2-40B4-BE49-F238E27FC236}">
                <a16:creationId xmlns:a16="http://schemas.microsoft.com/office/drawing/2014/main" id="{CE2AC2B8-68A9-A94A-4212-03AD4E172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t="7001" r="9259" b="6978"/>
          <a:stretch/>
        </p:blipFill>
        <p:spPr bwMode="auto">
          <a:xfrm>
            <a:off x="3019695" y="1236531"/>
            <a:ext cx="2844020" cy="20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2DA2D02-CC14-0A54-8BA9-C73D2732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AF0C6-B598-F8EF-D472-9091C9D4B057}"/>
              </a:ext>
            </a:extLst>
          </p:cNvPr>
          <p:cNvSpPr txBox="1"/>
          <p:nvPr/>
        </p:nvSpPr>
        <p:spPr>
          <a:xfrm>
            <a:off x="938626" y="3353724"/>
            <a:ext cx="4162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12. Слева – график до дообучения,</a:t>
            </a:r>
          </a:p>
          <a:p>
            <a:pPr algn="ctr"/>
            <a:r>
              <a:rPr lang="ru-RU" dirty="0"/>
              <a:t>Справа – после.</a:t>
            </a:r>
          </a:p>
        </p:txBody>
      </p:sp>
      <p:pic>
        <p:nvPicPr>
          <p:cNvPr id="2054" name="Рисунок 4">
            <a:extLst>
              <a:ext uri="{FF2B5EF4-FFF2-40B4-BE49-F238E27FC236}">
                <a16:creationId xmlns:a16="http://schemas.microsoft.com/office/drawing/2014/main" id="{3374E97C-6D49-5B9F-4223-2A525947A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6" t="8109" r="9517" b="5405"/>
          <a:stretch/>
        </p:blipFill>
        <p:spPr bwMode="auto">
          <a:xfrm>
            <a:off x="174667" y="4049429"/>
            <a:ext cx="2845028" cy="212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Рисунок 3">
            <a:extLst>
              <a:ext uri="{FF2B5EF4-FFF2-40B4-BE49-F238E27FC236}">
                <a16:creationId xmlns:a16="http://schemas.microsoft.com/office/drawing/2014/main" id="{B324F223-2E8F-DDCF-F4D2-979A3A61E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5" t="8331" r="9517" b="5856"/>
          <a:stretch/>
        </p:blipFill>
        <p:spPr bwMode="auto">
          <a:xfrm>
            <a:off x="3055475" y="4049429"/>
            <a:ext cx="2844020" cy="211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8D148C52-09DB-9720-07AE-DBA473CF1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504" y="17517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084D4-5440-6850-0DB6-FC76EE4900F0}"/>
              </a:ext>
            </a:extLst>
          </p:cNvPr>
          <p:cNvSpPr txBox="1"/>
          <p:nvPr/>
        </p:nvSpPr>
        <p:spPr>
          <a:xfrm>
            <a:off x="984067" y="6165502"/>
            <a:ext cx="4071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13. Слева – график до дообучения,</a:t>
            </a:r>
          </a:p>
          <a:p>
            <a:pPr algn="ctr"/>
            <a:r>
              <a:rPr lang="ru-RU" dirty="0"/>
              <a:t>Справа – после.</a:t>
            </a:r>
          </a:p>
        </p:txBody>
      </p:sp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95076EE0-16C3-DA2C-4E9C-93AE04E43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05323"/>
              </p:ext>
            </p:extLst>
          </p:nvPr>
        </p:nvGraphicFramePr>
        <p:xfrm>
          <a:off x="6057900" y="1058168"/>
          <a:ext cx="6003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Worksheet" r:id="rId8" imgW="6267395" imgH="457082" progId="Excel.Sheet.12">
                  <p:embed/>
                </p:oleObj>
              </mc:Choice>
              <mc:Fallback>
                <p:oleObj name="Worksheet" r:id="rId8" imgW="6267395" imgH="4570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7900" y="1058168"/>
                        <a:ext cx="60039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DC75100-628B-9446-B3B0-3406C5D0611C}"/>
              </a:ext>
            </a:extLst>
          </p:cNvPr>
          <p:cNvSpPr txBox="1"/>
          <p:nvPr/>
        </p:nvSpPr>
        <p:spPr>
          <a:xfrm>
            <a:off x="7092622" y="1418221"/>
            <a:ext cx="3830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Таблица 8. Значения метрик для </a:t>
            </a:r>
            <a:r>
              <a:rPr lang="en-US" dirty="0"/>
              <a:t>CNN </a:t>
            </a:r>
            <a:r>
              <a:rPr lang="ru-RU" dirty="0"/>
              <a:t>до дообучения </a:t>
            </a:r>
          </a:p>
        </p:txBody>
      </p:sp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606662B2-70C8-F664-43BC-2EFCAB8DF8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907858"/>
              </p:ext>
            </p:extLst>
          </p:nvPr>
        </p:nvGraphicFramePr>
        <p:xfrm>
          <a:off x="6038626" y="2038232"/>
          <a:ext cx="6019263" cy="1539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Worksheet" r:id="rId10" imgW="6257853" imgH="1600318" progId="Excel.Sheet.12">
                  <p:embed/>
                </p:oleObj>
              </mc:Choice>
              <mc:Fallback>
                <p:oleObj name="Worksheet" r:id="rId10" imgW="6257853" imgH="16003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38626" y="2038232"/>
                        <a:ext cx="6019263" cy="1539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535805A-D26E-5195-C6EB-D5F4ACEFF5D6}"/>
              </a:ext>
            </a:extLst>
          </p:cNvPr>
          <p:cNvSpPr txBox="1"/>
          <p:nvPr/>
        </p:nvSpPr>
        <p:spPr>
          <a:xfrm>
            <a:off x="7153528" y="3502824"/>
            <a:ext cx="3830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Таблица 9. Значения метрик для </a:t>
            </a:r>
            <a:r>
              <a:rPr lang="en-US" dirty="0"/>
              <a:t>CNN </a:t>
            </a:r>
            <a:r>
              <a:rPr lang="ru-RU" dirty="0"/>
              <a:t>после дообучения </a:t>
            </a:r>
          </a:p>
        </p:txBody>
      </p:sp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8883F3AE-6C5B-C284-FAEE-1AC29BAD0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447095"/>
              </p:ext>
            </p:extLst>
          </p:nvPr>
        </p:nvGraphicFramePr>
        <p:xfrm>
          <a:off x="5481638" y="3232150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Worksheet" r:id="rId12" imgW="1228742" imgH="390623" progId="Excel.Sheet.12">
                  <p:embed/>
                </p:oleObj>
              </mc:Choice>
              <mc:Fallback>
                <p:oleObj name="Worksheet" r:id="rId12" imgW="1228742" imgH="3906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81638" y="3232150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ъект 29">
            <a:extLst>
              <a:ext uri="{FF2B5EF4-FFF2-40B4-BE49-F238E27FC236}">
                <a16:creationId xmlns:a16="http://schemas.microsoft.com/office/drawing/2014/main" id="{E6D54095-9B5B-37C2-28F2-7178EEB458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511702"/>
              </p:ext>
            </p:extLst>
          </p:nvPr>
        </p:nvGraphicFramePr>
        <p:xfrm>
          <a:off x="5481638" y="3232150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Worksheet" r:id="rId14" imgW="1228742" imgH="390623" progId="Excel.Sheet.12">
                  <p:embed/>
                </p:oleObj>
              </mc:Choice>
              <mc:Fallback>
                <p:oleObj name="Worksheet" r:id="rId14" imgW="1228742" imgH="3906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81638" y="3232150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Объект 34">
            <a:extLst>
              <a:ext uri="{FF2B5EF4-FFF2-40B4-BE49-F238E27FC236}">
                <a16:creationId xmlns:a16="http://schemas.microsoft.com/office/drawing/2014/main" id="{DB4BD18A-790A-EA5E-D0B3-19DC381826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501620"/>
              </p:ext>
            </p:extLst>
          </p:nvPr>
        </p:nvGraphicFramePr>
        <p:xfrm>
          <a:off x="5481638" y="3232150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Worksheet" r:id="rId15" imgW="1228742" imgH="390623" progId="Excel.Sheet.12">
                  <p:embed/>
                </p:oleObj>
              </mc:Choice>
              <mc:Fallback>
                <p:oleObj name="Worksheet" r:id="rId15" imgW="1228742" imgH="3906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81638" y="3232150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Объект 38">
            <a:extLst>
              <a:ext uri="{FF2B5EF4-FFF2-40B4-BE49-F238E27FC236}">
                <a16:creationId xmlns:a16="http://schemas.microsoft.com/office/drawing/2014/main" id="{7D368CE2-6DDE-048E-B4AE-967708402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583533"/>
              </p:ext>
            </p:extLst>
          </p:nvPr>
        </p:nvGraphicFramePr>
        <p:xfrm>
          <a:off x="5481638" y="3232150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Worksheet" r:id="rId16" imgW="1228742" imgH="390623" progId="Excel.Sheet.12">
                  <p:embed/>
                </p:oleObj>
              </mc:Choice>
              <mc:Fallback>
                <p:oleObj name="Worksheet" r:id="rId16" imgW="1228742" imgH="3906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81638" y="3232150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Объект 41">
            <a:extLst>
              <a:ext uri="{FF2B5EF4-FFF2-40B4-BE49-F238E27FC236}">
                <a16:creationId xmlns:a16="http://schemas.microsoft.com/office/drawing/2014/main" id="{03BB12DB-867A-337D-665E-CF6FE56352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825973"/>
              </p:ext>
            </p:extLst>
          </p:nvPr>
        </p:nvGraphicFramePr>
        <p:xfrm>
          <a:off x="6059488" y="4116388"/>
          <a:ext cx="60198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Worksheet" r:id="rId17" imgW="6257853" imgH="457082" progId="Excel.Sheet.12">
                  <p:embed/>
                </p:oleObj>
              </mc:Choice>
              <mc:Fallback>
                <p:oleObj name="Worksheet" r:id="rId17" imgW="6257853" imgH="457082" progId="Excel.Sheet.12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606662B2-70C8-F664-43BC-2EFCAB8DF8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059488" y="4116388"/>
                        <a:ext cx="6019800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3E5DC3A1-F135-0660-DA26-850277DDA9D3}"/>
              </a:ext>
            </a:extLst>
          </p:cNvPr>
          <p:cNvSpPr txBox="1"/>
          <p:nvPr/>
        </p:nvSpPr>
        <p:spPr>
          <a:xfrm>
            <a:off x="7176439" y="4504732"/>
            <a:ext cx="3830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Таблица </a:t>
            </a:r>
            <a:r>
              <a:rPr lang="en-US" dirty="0"/>
              <a:t>10</a:t>
            </a:r>
            <a:r>
              <a:rPr lang="ru-RU" dirty="0"/>
              <a:t>. Значения метрик для </a:t>
            </a:r>
            <a:r>
              <a:rPr lang="en-US" dirty="0"/>
              <a:t>ViT </a:t>
            </a:r>
            <a:r>
              <a:rPr lang="ru-RU" dirty="0"/>
              <a:t>до дообучения </a:t>
            </a:r>
          </a:p>
        </p:txBody>
      </p:sp>
      <p:graphicFrame>
        <p:nvGraphicFramePr>
          <p:cNvPr id="44" name="Объект 43">
            <a:extLst>
              <a:ext uri="{FF2B5EF4-FFF2-40B4-BE49-F238E27FC236}">
                <a16:creationId xmlns:a16="http://schemas.microsoft.com/office/drawing/2014/main" id="{2CAB9C11-1DBB-5908-B5F4-341EFFBBC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743734"/>
              </p:ext>
            </p:extLst>
          </p:nvPr>
        </p:nvGraphicFramePr>
        <p:xfrm>
          <a:off x="6038626" y="5108262"/>
          <a:ext cx="60182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Worksheet" r:id="rId19" imgW="6257853" imgH="1028700" progId="Excel.Sheet.12">
                  <p:embed/>
                </p:oleObj>
              </mc:Choice>
              <mc:Fallback>
                <p:oleObj name="Worksheet" r:id="rId19" imgW="6257853" imgH="1028700" progId="Excel.Sheet.12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606662B2-70C8-F664-43BC-2EFCAB8DF8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38626" y="5108262"/>
                        <a:ext cx="601821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CB4B746-8222-7D5B-5FD2-3F6D2ABEA666}"/>
              </a:ext>
            </a:extLst>
          </p:cNvPr>
          <p:cNvSpPr txBox="1"/>
          <p:nvPr/>
        </p:nvSpPr>
        <p:spPr>
          <a:xfrm>
            <a:off x="7176439" y="6060204"/>
            <a:ext cx="3830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Таблица </a:t>
            </a:r>
            <a:r>
              <a:rPr lang="en-US" dirty="0"/>
              <a:t>11</a:t>
            </a:r>
            <a:r>
              <a:rPr lang="ru-RU" dirty="0"/>
              <a:t>. Значения метрик для </a:t>
            </a:r>
            <a:r>
              <a:rPr lang="en-US" dirty="0"/>
              <a:t>ViT </a:t>
            </a:r>
            <a:r>
              <a:rPr lang="ru-RU" dirty="0"/>
              <a:t>после дообучения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319047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3692345" y="0"/>
            <a:ext cx="4807309" cy="129729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Заключ</a:t>
            </a:r>
            <a:r>
              <a:rPr lang="ru-RU" sz="5400" b="1" dirty="0" err="1">
                <a:solidFill>
                  <a:prstClr val="white"/>
                </a:solidFill>
                <a:latin typeface="ALS Sector Regular" pitchFamily="2" charset="0"/>
                <a:cs typeface="ALS Sector Regular" pitchFamily="2" charset="0"/>
              </a:rPr>
              <a:t>ение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S Sector Regular" pitchFamily="2" charset="0"/>
              <a:ea typeface="+mj-ea"/>
              <a:cs typeface="ALS Sector Regular" pitchFamily="2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94DC6D-13CB-C77D-6322-613422BA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63E1C1-A028-4D4E-A8C8-9214D2A1B6C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85DF09D-3944-03F3-CD95-B9F066C2CB4B}"/>
              </a:ext>
            </a:extLst>
          </p:cNvPr>
          <p:cNvSpPr txBox="1">
            <a:spLocks/>
          </p:cNvSpPr>
          <p:nvPr/>
        </p:nvSpPr>
        <p:spPr>
          <a:xfrm>
            <a:off x="114386" y="1626339"/>
            <a:ext cx="8585315" cy="353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В ходе выполнения выпускной квалификационной работы были изучены различные архитектуры НС, такие как: MLP, CNN,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ViT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;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Реализованы полномасштабные НС </a:t>
            </a:r>
            <a:r>
              <a:rPr lang="ru-RU" dirty="0">
                <a:solidFill>
                  <a:prstClr val="white"/>
                </a:solidFill>
                <a:latin typeface="ALS Sector Regular" pitchFamily="2" charset="0"/>
                <a:cs typeface="ALS Sector Regular" pitchFamily="2" charset="0"/>
              </a:rPr>
              <a:t>указанных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 архитектур на основе фреймворка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PyTorch</a:t>
            </a:r>
            <a:r>
              <a:rPr lang="en-US" dirty="0">
                <a:solidFill>
                  <a:prstClr val="white"/>
                </a:solidFill>
                <a:latin typeface="ALS Sector Regular" pitchFamily="2" charset="0"/>
                <a:cs typeface="ALS Sector Regular" pitchFamily="2" charset="0"/>
              </a:rPr>
              <a:t>;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Написаны модули для удобного выбора и использования различных функций оптимизации и функций потерь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;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Проведены исследования на реализованных НС и сделаны выводы по их эффективности</a:t>
            </a:r>
            <a:r>
              <a:rPr lang="en-US" dirty="0">
                <a:solidFill>
                  <a:prstClr val="white"/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53A17-C4B1-DE26-F970-E657DE4BDC4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638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3847621" y="27846"/>
            <a:ext cx="4496758" cy="129729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Цели и задачи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94DC6D-13CB-C77D-6322-613422BA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63E1C1-A028-4D4E-A8C8-9214D2A1B6C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85DF09D-3944-03F3-CD95-B9F066C2CB4B}"/>
              </a:ext>
            </a:extLst>
          </p:cNvPr>
          <p:cNvSpPr txBox="1">
            <a:spLocks/>
          </p:cNvSpPr>
          <p:nvPr/>
        </p:nvSpPr>
        <p:spPr>
          <a:xfrm>
            <a:off x="550059" y="1259978"/>
            <a:ext cx="8585315" cy="1095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Целью данной</a:t>
            </a:r>
            <a:r>
              <a:rPr lang="en-US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работы является разработка системы для генерации рекомендаций по выставлению заявок </a:t>
            </a:r>
            <a:r>
              <a:rPr lang="en-US" sz="16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take_profit</a:t>
            </a:r>
            <a:r>
              <a:rPr lang="en-US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и </a:t>
            </a:r>
            <a:r>
              <a:rPr lang="en-US" sz="16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stop_loss</a:t>
            </a:r>
            <a:r>
              <a:rPr lang="en-US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при управлении активами на фондовом рынке.</a:t>
            </a:r>
            <a:endParaRPr lang="en-US" sz="16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just"/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Исследование проводится на нейронных сетях с различными архитектурами: </a:t>
            </a:r>
            <a:r>
              <a:rPr lang="ru-RU" sz="1600" dirty="0">
                <a:solidFill>
                  <a:schemeClr val="bg1"/>
                </a:solidFill>
                <a:highlight>
                  <a:srgbClr val="FF0000"/>
                </a:highlight>
                <a:latin typeface="ALS Sector Regular" pitchFamily="2" charset="0"/>
                <a:cs typeface="ALS Sector Regular" pitchFamily="2" charset="0"/>
              </a:rPr>
              <a:t>(</a:t>
            </a:r>
            <a:r>
              <a:rPr lang="en-US" sz="1600" dirty="0">
                <a:solidFill>
                  <a:schemeClr val="bg1"/>
                </a:solidFill>
                <a:highlight>
                  <a:srgbClr val="FF0000"/>
                </a:highlight>
                <a:latin typeface="ALS Sector Regular" pitchFamily="2" charset="0"/>
                <a:cs typeface="ALS Sector Regular" pitchFamily="2" charset="0"/>
              </a:rPr>
              <a:t>//</a:t>
            </a:r>
            <a:r>
              <a:rPr lang="ru-RU" sz="1600" dirty="0" err="1">
                <a:solidFill>
                  <a:schemeClr val="bg1"/>
                </a:solidFill>
                <a:highlight>
                  <a:srgbClr val="FF0000"/>
                </a:highlight>
                <a:latin typeface="ALS Sector Regular" pitchFamily="2" charset="0"/>
                <a:cs typeface="ALS Sector Regular" pitchFamily="2" charset="0"/>
              </a:rPr>
              <a:t>рашифровать</a:t>
            </a:r>
            <a:r>
              <a:rPr lang="ru-RU" sz="1600" dirty="0">
                <a:solidFill>
                  <a:schemeClr val="bg1"/>
                </a:solidFill>
                <a:highlight>
                  <a:srgbClr val="FF0000"/>
                </a:highlight>
                <a:latin typeface="ALS Sector Regular" pitchFamily="2" charset="0"/>
                <a:cs typeface="ALS Sector Regular" pitchFamily="2" charset="0"/>
              </a:rPr>
              <a:t>)(MLP), (CNN), (</a:t>
            </a:r>
            <a:r>
              <a:rPr lang="ru-RU" sz="1600" dirty="0" err="1">
                <a:solidFill>
                  <a:schemeClr val="bg1"/>
                </a:solidFill>
                <a:highlight>
                  <a:srgbClr val="FF0000"/>
                </a:highlight>
                <a:latin typeface="ALS Sector Regular" pitchFamily="2" charset="0"/>
                <a:cs typeface="ALS Sector Regular" pitchFamily="2" charset="0"/>
              </a:rPr>
              <a:t>ViT</a:t>
            </a:r>
            <a:r>
              <a:rPr lang="ru-RU" sz="1600" dirty="0">
                <a:solidFill>
                  <a:schemeClr val="bg1"/>
                </a:solidFill>
                <a:highlight>
                  <a:srgbClr val="FF0000"/>
                </a:highlight>
                <a:latin typeface="ALS Sector Regular" pitchFamily="2" charset="0"/>
                <a:cs typeface="ALS Sector Regular" pitchFamily="2" charset="0"/>
              </a:rPr>
              <a:t>)</a:t>
            </a:r>
            <a:r>
              <a:rPr lang="ru-RU" sz="16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362B9-2561-CE57-38BF-6385AC07C6C1}"/>
              </a:ext>
            </a:extLst>
          </p:cNvPr>
          <p:cNvSpPr txBox="1"/>
          <p:nvPr/>
        </p:nvSpPr>
        <p:spPr>
          <a:xfrm>
            <a:off x="550059" y="2537111"/>
            <a:ext cx="75760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Задачи:</a:t>
            </a:r>
          </a:p>
          <a:p>
            <a:pPr marL="342900" indent="-342900" algn="just">
              <a:buAutoNum type="arabicPeriod"/>
            </a:pP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программ </a:t>
            </a:r>
            <a:r>
              <a:rPr lang="ru-RU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на основе фреймворка </a:t>
            </a:r>
            <a:r>
              <a:rPr lang="en-US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PyTorch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для проведения исследований эффективности работы архитектур нейронных сетей MLP, CNN, </a:t>
            </a:r>
            <a:r>
              <a:rPr lang="ru-RU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ViT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для поставленных целей</a:t>
            </a:r>
            <a:r>
              <a:rPr lang="ru-RU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;</a:t>
            </a:r>
          </a:p>
          <a:p>
            <a:pPr marL="342900" indent="-342900" algn="just">
              <a:buAutoNum type="arabicPeriod"/>
            </a:pP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Реализация метода дообучения для </a:t>
            </a:r>
            <a:r>
              <a:rPr lang="ru-RU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предложенных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архитектур нейронных сетей;</a:t>
            </a:r>
          </a:p>
          <a:p>
            <a:pPr marL="342900" indent="-342900" algn="just">
              <a:buAutoNum type="arabicPeriod"/>
            </a:pP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 итогам исследования сформировать графики и собрать значения различных метрик, указывающих на эффективность той или иной настройки нейронной сети.</a:t>
            </a:r>
          </a:p>
        </p:txBody>
      </p:sp>
    </p:spTree>
    <p:extLst>
      <p:ext uri="{BB962C8B-B14F-4D97-AF65-F5344CB8AC3E}">
        <p14:creationId xmlns:p14="http://schemas.microsoft.com/office/powerpoint/2010/main" val="230480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2506133" y="27846"/>
            <a:ext cx="6874934" cy="1297292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Основные определения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94DC6D-13CB-C77D-6322-613422BA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63E1C1-A028-4D4E-A8C8-9214D2A1B6C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362B9-2561-CE57-38BF-6385AC07C6C1}"/>
              </a:ext>
            </a:extLst>
          </p:cNvPr>
          <p:cNvSpPr txBox="1"/>
          <p:nvPr/>
        </p:nvSpPr>
        <p:spPr>
          <a:xfrm>
            <a:off x="471037" y="1134635"/>
            <a:ext cx="75760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take_profit</a:t>
            </a:r>
            <a:r>
              <a:rPr lang="en-US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и </a:t>
            </a:r>
            <a:r>
              <a:rPr lang="en-US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stop_loss</a:t>
            </a:r>
            <a:endParaRPr lang="ru-RU" sz="18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Показать типовой график с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TradingView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 c </a:t>
            </a:r>
            <a:r>
              <a:rPr lang="ru-RU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подписью.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Пояснения по каждой свече: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min, max, EMA 200.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9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E51AFE0-E498-130B-EF2F-85CF4E006214}"/>
              </a:ext>
            </a:extLst>
          </p:cNvPr>
          <p:cNvSpPr txBox="1">
            <a:spLocks/>
          </p:cNvSpPr>
          <p:nvPr/>
        </p:nvSpPr>
        <p:spPr>
          <a:xfrm>
            <a:off x="6481527" y="2995630"/>
            <a:ext cx="5390784" cy="889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Область расположения</a:t>
            </a:r>
          </a:p>
          <a:p>
            <a:r>
              <a:rPr lang="ru-RU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изображений и инфографики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1A046A-2531-B61C-90B3-06439F5B6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428" r="604" b="2960"/>
          <a:stretch/>
        </p:blipFill>
        <p:spPr bwMode="auto">
          <a:xfrm>
            <a:off x="6529295" y="2368007"/>
            <a:ext cx="5352824" cy="24541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852265" y="-818956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875"/>
            <a:ext cx="7533783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Решение задачи технического анализа на архитектуре MLP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D4D67-7B85-5BA9-B79D-0ACE12EEC2FD}"/>
              </a:ext>
            </a:extLst>
          </p:cNvPr>
          <p:cNvSpPr txBox="1"/>
          <p:nvPr/>
        </p:nvSpPr>
        <p:spPr>
          <a:xfrm>
            <a:off x="88690" y="2690336"/>
            <a:ext cx="60073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Многослойный перцептрон</a:t>
            </a:r>
            <a:r>
              <a:rPr lang="en-US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(Multi-Layer Perceptron, MLP)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— это класс искусственных нейронных сетей прямого распространения, состоящих как минимум из трех слоев: входного, скрытого и выходного. </a:t>
            </a:r>
            <a:r>
              <a:rPr lang="ru-RU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У каждого слоя есть заранее заданная 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функция активации.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В данной</a:t>
            </a:r>
            <a:r>
              <a:rPr lang="en-US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работе</a:t>
            </a:r>
            <a:r>
              <a:rPr lang="en-US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для </a:t>
            </a:r>
            <a:r>
              <a:rPr lang="en-US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MLP</a:t>
            </a:r>
            <a:r>
              <a:rPr lang="ru-RU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используется функция активации </a:t>
            </a:r>
            <a:r>
              <a:rPr lang="en-US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ReLU</a:t>
            </a:r>
            <a:r>
              <a:rPr lang="ru-RU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lang="ru-RU" sz="1800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57361-B138-86ED-7C5D-FE852A5103EE}"/>
              </a:ext>
            </a:extLst>
          </p:cNvPr>
          <p:cNvSpPr txBox="1"/>
          <p:nvPr/>
        </p:nvSpPr>
        <p:spPr>
          <a:xfrm>
            <a:off x="7616548" y="4822166"/>
            <a:ext cx="3120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1. Схема устройства </a:t>
            </a:r>
            <a:r>
              <a:rPr lang="en-US" dirty="0"/>
              <a:t>MLP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2B897-F139-96F7-D007-DBE6781ED388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pic>
        <p:nvPicPr>
          <p:cNvPr id="6146" name="Picture 2" descr="Activation function (ReLu). ReLu: Rectified Linear Activation.">
            <a:extLst>
              <a:ext uri="{FF2B5EF4-FFF2-40B4-BE49-F238E27FC236}">
                <a16:creationId xmlns:a16="http://schemas.microsoft.com/office/drawing/2014/main" id="{B19895DE-7482-4C63-AB65-E7D2783E3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189" y="4844906"/>
            <a:ext cx="1947140" cy="189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1680BE4-27D1-E401-DFF3-CF99DEFCB9DB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76DEA"/>
          </a:solidFill>
          <a:ln>
            <a:solidFill>
              <a:srgbClr val="176DE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97" y="144875"/>
            <a:ext cx="11933208" cy="1121554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Полученные результаты для </a:t>
            </a:r>
            <a:r>
              <a:rPr lang="en-US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MLP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62431" y="2979762"/>
            <a:ext cx="3304363" cy="530915"/>
            <a:chOff x="762431" y="2979762"/>
            <a:chExt cx="3304363" cy="53091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97976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Первый описательный пункт списка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62431" y="4287097"/>
            <a:ext cx="3304363" cy="284693"/>
            <a:chOff x="762431" y="4287097"/>
            <a:chExt cx="3304363" cy="284693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4287097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Третий пункт списка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755091" y="4879209"/>
            <a:ext cx="3304363" cy="284693"/>
            <a:chOff x="755091" y="4879209"/>
            <a:chExt cx="3304363" cy="284693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879209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Четвёртый пункт списка</a:t>
              </a:r>
            </a:p>
          </p:txBody>
        </p:sp>
      </p:grp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8BB7B4C-5FA2-AC85-8A45-C45E89191E31}"/>
              </a:ext>
            </a:extLst>
          </p:cNvPr>
          <p:cNvSpPr txBox="1">
            <a:spLocks/>
          </p:cNvSpPr>
          <p:nvPr/>
        </p:nvSpPr>
        <p:spPr>
          <a:xfrm>
            <a:off x="0" y="144875"/>
            <a:ext cx="11919949" cy="1749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107326A9-E8F6-EC6D-71EF-FA5C65C9EE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769278"/>
              </p:ext>
            </p:extLst>
          </p:nvPr>
        </p:nvGraphicFramePr>
        <p:xfrm>
          <a:off x="5603842" y="1279691"/>
          <a:ext cx="6124575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Worksheet" r:id="rId4" imgW="6124625" imgH="1933673" progId="Excel.Sheet.12">
                  <p:embed/>
                </p:oleObj>
              </mc:Choice>
              <mc:Fallback>
                <p:oleObj name="Worksheet" r:id="rId4" imgW="6124625" imgH="19336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3842" y="1279691"/>
                        <a:ext cx="6124575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7EB7B84E-46AB-6FB0-0190-0D2B10C0E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492210"/>
              </p:ext>
            </p:extLst>
          </p:nvPr>
        </p:nvGraphicFramePr>
        <p:xfrm>
          <a:off x="5527643" y="4112311"/>
          <a:ext cx="6276975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6" imgW="6276936" imgH="1933673" progId="Excel.Sheet.12">
                  <p:embed/>
                </p:oleObj>
              </mc:Choice>
              <mc:Fallback>
                <p:oleObj name="Worksheet" r:id="rId6" imgW="6276936" imgH="19336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7643" y="4112311"/>
                        <a:ext cx="6276975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EFD5E7A-B749-ADAF-39D6-FF4068A59A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38"/>
          <a:stretch/>
        </p:blipFill>
        <p:spPr>
          <a:xfrm>
            <a:off x="659344" y="1136349"/>
            <a:ext cx="3253201" cy="222026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42DCC6F-DFD0-E814-2AD7-8A58878F2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829" y="3897945"/>
            <a:ext cx="3178716" cy="23623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E440E13-F2C3-6C7A-9F7B-9CE340696410}"/>
              </a:ext>
            </a:extLst>
          </p:cNvPr>
          <p:cNvSpPr txBox="1"/>
          <p:nvPr/>
        </p:nvSpPr>
        <p:spPr>
          <a:xfrm>
            <a:off x="659343" y="3258616"/>
            <a:ext cx="3757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Рис. 2. График для 200 эпох для </a:t>
            </a:r>
            <a:r>
              <a:rPr lang="en-US" dirty="0"/>
              <a:t>MSE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5E3AB-E4A8-7018-3CA5-2538940DDBCB}"/>
              </a:ext>
            </a:extLst>
          </p:cNvPr>
          <p:cNvSpPr txBox="1"/>
          <p:nvPr/>
        </p:nvSpPr>
        <p:spPr>
          <a:xfrm>
            <a:off x="659344" y="6229297"/>
            <a:ext cx="3757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Рис. </a:t>
            </a:r>
            <a:r>
              <a:rPr lang="en-US" dirty="0"/>
              <a:t>3</a:t>
            </a:r>
            <a:r>
              <a:rPr lang="ru-RU" dirty="0"/>
              <a:t>. График для </a:t>
            </a:r>
            <a:r>
              <a:rPr lang="en-US" dirty="0"/>
              <a:t>8</a:t>
            </a:r>
            <a:r>
              <a:rPr lang="ru-RU" dirty="0"/>
              <a:t>00 эпох для </a:t>
            </a:r>
            <a:r>
              <a:rPr lang="en-US" dirty="0"/>
              <a:t>MAE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47413E-CE40-09EA-A190-99A047540B34}"/>
              </a:ext>
            </a:extLst>
          </p:cNvPr>
          <p:cNvSpPr txBox="1"/>
          <p:nvPr/>
        </p:nvSpPr>
        <p:spPr>
          <a:xfrm>
            <a:off x="6751064" y="3264820"/>
            <a:ext cx="3830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Таблица </a:t>
            </a:r>
            <a:r>
              <a:rPr lang="en-US" dirty="0"/>
              <a:t>1</a:t>
            </a:r>
            <a:r>
              <a:rPr lang="ru-RU" dirty="0"/>
              <a:t>. Значения метрик для </a:t>
            </a:r>
            <a:r>
              <a:rPr lang="en-US" dirty="0"/>
              <a:t>MSE</a:t>
            </a:r>
            <a:r>
              <a:rPr lang="ru-RU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422811-76DC-2012-C485-F54BF40FE0F4}"/>
              </a:ext>
            </a:extLst>
          </p:cNvPr>
          <p:cNvSpPr txBox="1"/>
          <p:nvPr/>
        </p:nvSpPr>
        <p:spPr>
          <a:xfrm>
            <a:off x="6751064" y="6128544"/>
            <a:ext cx="3830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Таблица </a:t>
            </a:r>
            <a:r>
              <a:rPr lang="en-US" dirty="0"/>
              <a:t>2</a:t>
            </a:r>
            <a:r>
              <a:rPr lang="ru-RU" dirty="0"/>
              <a:t>. Значения метрик для </a:t>
            </a:r>
            <a:r>
              <a:rPr lang="en-US" dirty="0"/>
              <a:t>MAE</a:t>
            </a:r>
            <a:r>
              <a:rPr lang="ru-RU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584C4F-31F6-A879-CFB6-051403E452B5}"/>
              </a:ext>
            </a:extLst>
          </p:cNvPr>
          <p:cNvSpPr txBox="1"/>
          <p:nvPr/>
        </p:nvSpPr>
        <p:spPr>
          <a:xfrm>
            <a:off x="11892313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5587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1680BE4-27D1-E401-DFF3-CF99DEFCB9DB}"/>
              </a:ext>
            </a:extLst>
          </p:cNvPr>
          <p:cNvSpPr/>
          <p:nvPr/>
        </p:nvSpPr>
        <p:spPr>
          <a:xfrm>
            <a:off x="0" y="-1"/>
            <a:ext cx="12192000" cy="1007907"/>
          </a:xfrm>
          <a:prstGeom prst="rect">
            <a:avLst/>
          </a:prstGeom>
          <a:solidFill>
            <a:srgbClr val="176DEA"/>
          </a:solidFill>
          <a:ln>
            <a:solidFill>
              <a:srgbClr val="176DE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24" y="-21644"/>
            <a:ext cx="12190001" cy="1121554"/>
          </a:xfrm>
        </p:spPr>
        <p:txBody>
          <a:bodyPr anchor="ctr">
            <a:noAutofit/>
          </a:bodyPr>
          <a:lstStyle/>
          <a:p>
            <a:pPr algn="l"/>
            <a:r>
              <a:rPr lang="ru-RU" sz="4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Решение задачи технического анализа на архитектуре </a:t>
            </a:r>
            <a:r>
              <a:rPr lang="en-US" sz="4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CNN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8BB7B4C-5FA2-AC85-8A45-C45E89191E31}"/>
              </a:ext>
            </a:extLst>
          </p:cNvPr>
          <p:cNvSpPr txBox="1">
            <a:spLocks/>
          </p:cNvSpPr>
          <p:nvPr/>
        </p:nvSpPr>
        <p:spPr>
          <a:xfrm>
            <a:off x="0" y="144875"/>
            <a:ext cx="11919949" cy="1749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921576-BEDC-0A7C-4317-C2DDC69D7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" y="1101414"/>
            <a:ext cx="12192000" cy="2637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82FF14-E7BD-6990-AF9B-15389D444EB6}"/>
              </a:ext>
            </a:extLst>
          </p:cNvPr>
          <p:cNvSpPr txBox="1"/>
          <p:nvPr/>
        </p:nvSpPr>
        <p:spPr>
          <a:xfrm>
            <a:off x="4423485" y="3738834"/>
            <a:ext cx="334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4</a:t>
            </a:r>
            <a:r>
              <a:rPr lang="ru-RU" dirty="0"/>
              <a:t>. Схема устройства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5AA709-AFA5-1A88-4BB6-BC367C1D03D4}"/>
              </a:ext>
            </a:extLst>
          </p:cNvPr>
          <p:cNvSpPr/>
          <p:nvPr/>
        </p:nvSpPr>
        <p:spPr>
          <a:xfrm>
            <a:off x="1999" y="4108166"/>
            <a:ext cx="12192000" cy="2749834"/>
          </a:xfrm>
          <a:prstGeom prst="rect">
            <a:avLst/>
          </a:prstGeom>
          <a:solidFill>
            <a:srgbClr val="176DEA"/>
          </a:solidFill>
          <a:ln>
            <a:solidFill>
              <a:srgbClr val="176DE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584C4F-31F6-A879-CFB6-051403E452B5}"/>
              </a:ext>
            </a:extLst>
          </p:cNvPr>
          <p:cNvSpPr txBox="1"/>
          <p:nvPr/>
        </p:nvSpPr>
        <p:spPr>
          <a:xfrm>
            <a:off x="11892313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1EE58-AB08-C2CE-A94E-BFCA255350DB}"/>
              </a:ext>
            </a:extLst>
          </p:cNvPr>
          <p:cNvSpPr txBox="1"/>
          <p:nvPr/>
        </p:nvSpPr>
        <p:spPr>
          <a:xfrm>
            <a:off x="1307193" y="4570894"/>
            <a:ext cx="10485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Сверточные нейронные сети (</a:t>
            </a:r>
            <a:r>
              <a:rPr lang="ru-RU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Convolutional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Neural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Network, CNN) в машинном обучении — это специализированный тип искусственных нейронных сетей, который используется для обработки и анализа данных с сеточной топологией, таких как изображения. CNN состоят из слоев сверток и </a:t>
            </a:r>
            <a:r>
              <a:rPr lang="ru-RU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пуллинга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, которые позволяют автоматически извлекать пространственные иерархические признаки, что делает их особенно эффективными для задач классификации, детектирования и сегментации изображений</a:t>
            </a:r>
            <a:r>
              <a:rPr lang="en-US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или больших матриц.</a:t>
            </a:r>
          </a:p>
        </p:txBody>
      </p:sp>
    </p:spTree>
    <p:extLst>
      <p:ext uri="{BB962C8B-B14F-4D97-AF65-F5344CB8AC3E}">
        <p14:creationId xmlns:p14="http://schemas.microsoft.com/office/powerpoint/2010/main" val="356974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1680BE4-27D1-E401-DFF3-CF99DEFCB9DB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76DEA"/>
          </a:solidFill>
          <a:ln>
            <a:solidFill>
              <a:srgbClr val="176DE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97" y="144875"/>
            <a:ext cx="11933208" cy="1121554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Полученные результаты</a:t>
            </a:r>
            <a:r>
              <a:rPr lang="en-US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для </a:t>
            </a:r>
            <a:r>
              <a:rPr lang="en-US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CNN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cxnSp>
        <p:nvCxnSpPr>
          <p:cNvPr id="5" name="Google Shape;57;p2">
            <a:extLst>
              <a:ext uri="{FF2B5EF4-FFF2-40B4-BE49-F238E27FC236}">
                <a16:creationId xmlns:a16="http://schemas.microsoft.com/office/drawing/2014/main" id="{3F2956B9-5FDC-6241-24E6-A5ECAE474753}"/>
              </a:ext>
            </a:extLst>
          </p:cNvPr>
          <p:cNvCxnSpPr/>
          <p:nvPr/>
        </p:nvCxnSpPr>
        <p:spPr>
          <a:xfrm>
            <a:off x="762431" y="4429443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8BB7B4C-5FA2-AC85-8A45-C45E89191E31}"/>
              </a:ext>
            </a:extLst>
          </p:cNvPr>
          <p:cNvSpPr txBox="1">
            <a:spLocks/>
          </p:cNvSpPr>
          <p:nvPr/>
        </p:nvSpPr>
        <p:spPr>
          <a:xfrm>
            <a:off x="0" y="170958"/>
            <a:ext cx="11919949" cy="1749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107326A9-E8F6-EC6D-71EF-FA5C65C9EE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098429"/>
              </p:ext>
            </p:extLst>
          </p:nvPr>
        </p:nvGraphicFramePr>
        <p:xfrm>
          <a:off x="5603842" y="1279691"/>
          <a:ext cx="6124575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Worksheet" r:id="rId4" imgW="6124625" imgH="1933673" progId="Excel.Sheet.12">
                  <p:embed/>
                </p:oleObj>
              </mc:Choice>
              <mc:Fallback>
                <p:oleObj name="Worksheet" r:id="rId4" imgW="6124625" imgH="1933673" progId="Excel.Sheet.12">
                  <p:embed/>
                  <p:pic>
                    <p:nvPicPr>
                      <p:cNvPr id="28" name="Объект 27">
                        <a:extLst>
                          <a:ext uri="{FF2B5EF4-FFF2-40B4-BE49-F238E27FC236}">
                            <a16:creationId xmlns:a16="http://schemas.microsoft.com/office/drawing/2014/main" id="{107326A9-E8F6-EC6D-71EF-FA5C65C9EE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3842" y="1279691"/>
                        <a:ext cx="6124575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7EB7B84E-46AB-6FB0-0190-0D2B10C0E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330068"/>
              </p:ext>
            </p:extLst>
          </p:nvPr>
        </p:nvGraphicFramePr>
        <p:xfrm>
          <a:off x="5527643" y="4112311"/>
          <a:ext cx="6276975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Worksheet" r:id="rId6" imgW="6276936" imgH="1933673" progId="Excel.Sheet.12">
                  <p:embed/>
                </p:oleObj>
              </mc:Choice>
              <mc:Fallback>
                <p:oleObj name="Worksheet" r:id="rId6" imgW="6276936" imgH="1933673" progId="Excel.Sheet.12">
                  <p:embed/>
                  <p:pic>
                    <p:nvPicPr>
                      <p:cNvPr id="29" name="Объект 28">
                        <a:extLst>
                          <a:ext uri="{FF2B5EF4-FFF2-40B4-BE49-F238E27FC236}">
                            <a16:creationId xmlns:a16="http://schemas.microsoft.com/office/drawing/2014/main" id="{7EB7B84E-46AB-6FB0-0190-0D2B10C0E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7643" y="4112311"/>
                        <a:ext cx="6276975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E440E13-F2C3-6C7A-9F7B-9CE340696410}"/>
              </a:ext>
            </a:extLst>
          </p:cNvPr>
          <p:cNvSpPr txBox="1"/>
          <p:nvPr/>
        </p:nvSpPr>
        <p:spPr>
          <a:xfrm>
            <a:off x="659343" y="3258616"/>
            <a:ext cx="3757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Рис. 5. График для </a:t>
            </a:r>
            <a:r>
              <a:rPr lang="en-US" dirty="0"/>
              <a:t>5</a:t>
            </a:r>
            <a:r>
              <a:rPr lang="ru-RU" dirty="0"/>
              <a:t>0 эпох для </a:t>
            </a:r>
            <a:r>
              <a:rPr lang="en-US" dirty="0"/>
              <a:t>MSE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5E3AB-E4A8-7018-3CA5-2538940DDBCB}"/>
              </a:ext>
            </a:extLst>
          </p:cNvPr>
          <p:cNvSpPr txBox="1"/>
          <p:nvPr/>
        </p:nvSpPr>
        <p:spPr>
          <a:xfrm>
            <a:off x="659344" y="6229297"/>
            <a:ext cx="3757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Рис. 6. График для </a:t>
            </a:r>
            <a:r>
              <a:rPr lang="en-US" dirty="0"/>
              <a:t>4</a:t>
            </a:r>
            <a:r>
              <a:rPr lang="ru-RU" dirty="0"/>
              <a:t>00 эпох для </a:t>
            </a:r>
            <a:r>
              <a:rPr lang="en-US" dirty="0"/>
              <a:t>MAE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47413E-CE40-09EA-A190-99A047540B34}"/>
              </a:ext>
            </a:extLst>
          </p:cNvPr>
          <p:cNvSpPr txBox="1"/>
          <p:nvPr/>
        </p:nvSpPr>
        <p:spPr>
          <a:xfrm>
            <a:off x="6751064" y="3264820"/>
            <a:ext cx="3830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Таблица 3. Значения метрик для </a:t>
            </a:r>
            <a:r>
              <a:rPr lang="en-US" dirty="0"/>
              <a:t>MSE</a:t>
            </a:r>
            <a:r>
              <a:rPr lang="ru-RU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584C4F-31F6-A879-CFB6-051403E452B5}"/>
              </a:ext>
            </a:extLst>
          </p:cNvPr>
          <p:cNvSpPr txBox="1"/>
          <p:nvPr/>
        </p:nvSpPr>
        <p:spPr>
          <a:xfrm>
            <a:off x="11892313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14454-C1C1-D674-3547-D19D04294090}"/>
              </a:ext>
            </a:extLst>
          </p:cNvPr>
          <p:cNvSpPr txBox="1"/>
          <p:nvPr/>
        </p:nvSpPr>
        <p:spPr>
          <a:xfrm>
            <a:off x="6751064" y="6128544"/>
            <a:ext cx="3830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Таблица </a:t>
            </a:r>
            <a:r>
              <a:rPr lang="en-US" dirty="0"/>
              <a:t>4</a:t>
            </a:r>
            <a:r>
              <a:rPr lang="ru-RU" dirty="0"/>
              <a:t>. Значения метрик для </a:t>
            </a:r>
            <a:r>
              <a:rPr lang="en-US" dirty="0"/>
              <a:t>MAE</a:t>
            </a:r>
            <a:r>
              <a:rPr lang="ru-RU" dirty="0"/>
              <a:t>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23824F-19CA-C17D-A488-A4407E7D1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99" y="1049137"/>
            <a:ext cx="2954267" cy="22094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A89827B-413A-95BD-C3AE-6462AF68C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99" y="4037909"/>
            <a:ext cx="2933096" cy="20924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44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1680BE4-27D1-E401-DFF3-CF99DEFCB9DB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76DEA"/>
          </a:solidFill>
          <a:ln>
            <a:solidFill>
              <a:srgbClr val="176DE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97" y="144875"/>
            <a:ext cx="11933208" cy="1121554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Сравнение времени обучения </a:t>
            </a:r>
            <a:r>
              <a:rPr lang="en-US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MLP </a:t>
            </a:r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и </a:t>
            </a:r>
            <a:r>
              <a:rPr lang="en-US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CNN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5269230" y="-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14C9AE8-F444-175E-B730-270D97D7FB33}"/>
              </a:ext>
            </a:extLst>
          </p:cNvPr>
          <p:cNvGrpSpPr/>
          <p:nvPr/>
        </p:nvGrpSpPr>
        <p:grpSpPr>
          <a:xfrm>
            <a:off x="762431" y="2979762"/>
            <a:ext cx="3304363" cy="530915"/>
            <a:chOff x="762431" y="2979762"/>
            <a:chExt cx="3304363" cy="530915"/>
          </a:xfrm>
        </p:grpSpPr>
        <p:cxnSp>
          <p:nvCxnSpPr>
            <p:cNvPr id="3" name="Google Shape;55;p2">
              <a:extLst>
                <a:ext uri="{FF2B5EF4-FFF2-40B4-BE49-F238E27FC236}">
                  <a16:creationId xmlns:a16="http://schemas.microsoft.com/office/drawing/2014/main" id="{5D09528F-5207-2970-4E70-5D6E88C57D86}"/>
                </a:ext>
              </a:extLst>
            </p:cNvPr>
            <p:cNvCxnSpPr/>
            <p:nvPr/>
          </p:nvCxnSpPr>
          <p:spPr>
            <a:xfrm>
              <a:off x="762431" y="3245219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56;p2">
              <a:extLst>
                <a:ext uri="{FF2B5EF4-FFF2-40B4-BE49-F238E27FC236}">
                  <a16:creationId xmlns:a16="http://schemas.microsoft.com/office/drawing/2014/main" id="{0D2B7FCE-1825-555F-2617-815091C07CBC}"/>
                </a:ext>
              </a:extLst>
            </p:cNvPr>
            <p:cNvSpPr txBox="1"/>
            <p:nvPr/>
          </p:nvSpPr>
          <p:spPr>
            <a:xfrm>
              <a:off x="1250394" y="2979762"/>
              <a:ext cx="2816400" cy="530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Первый описательный пункт списка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DA0ECCB-EDEE-4A7A-97D1-12C6DBF9C81B}"/>
              </a:ext>
            </a:extLst>
          </p:cNvPr>
          <p:cNvGrpSpPr/>
          <p:nvPr/>
        </p:nvGrpSpPr>
        <p:grpSpPr>
          <a:xfrm>
            <a:off x="762431" y="4287097"/>
            <a:ext cx="3304363" cy="284693"/>
            <a:chOff x="762431" y="4287097"/>
            <a:chExt cx="3304363" cy="284693"/>
          </a:xfrm>
        </p:grpSpPr>
        <p:cxnSp>
          <p:nvCxnSpPr>
            <p:cNvPr id="5" name="Google Shape;57;p2">
              <a:extLst>
                <a:ext uri="{FF2B5EF4-FFF2-40B4-BE49-F238E27FC236}">
                  <a16:creationId xmlns:a16="http://schemas.microsoft.com/office/drawing/2014/main" id="{3F2956B9-5FDC-6241-24E6-A5ECAE474753}"/>
                </a:ext>
              </a:extLst>
            </p:cNvPr>
            <p:cNvCxnSpPr/>
            <p:nvPr/>
          </p:nvCxnSpPr>
          <p:spPr>
            <a:xfrm>
              <a:off x="762431" y="4429443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58;p2">
              <a:extLst>
                <a:ext uri="{FF2B5EF4-FFF2-40B4-BE49-F238E27FC236}">
                  <a16:creationId xmlns:a16="http://schemas.microsoft.com/office/drawing/2014/main" id="{60E977CA-9238-0EE4-5E5E-DD69ED3C88B2}"/>
                </a:ext>
              </a:extLst>
            </p:cNvPr>
            <p:cNvSpPr txBox="1"/>
            <p:nvPr/>
          </p:nvSpPr>
          <p:spPr>
            <a:xfrm>
              <a:off x="1250394" y="4287097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Третий пункт списка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D369C7D-C9A9-5F24-6258-E3ACD9DC95E4}"/>
              </a:ext>
            </a:extLst>
          </p:cNvPr>
          <p:cNvGrpSpPr/>
          <p:nvPr/>
        </p:nvGrpSpPr>
        <p:grpSpPr>
          <a:xfrm>
            <a:off x="755091" y="4879209"/>
            <a:ext cx="3304363" cy="284693"/>
            <a:chOff x="755091" y="4879209"/>
            <a:chExt cx="3304363" cy="284693"/>
          </a:xfrm>
        </p:grpSpPr>
        <p:cxnSp>
          <p:nvCxnSpPr>
            <p:cNvPr id="9" name="Google Shape;59;p2">
              <a:extLst>
                <a:ext uri="{FF2B5EF4-FFF2-40B4-BE49-F238E27FC236}">
                  <a16:creationId xmlns:a16="http://schemas.microsoft.com/office/drawing/2014/main" id="{3C782D39-F719-CF92-371E-10D117BED68D}"/>
                </a:ext>
              </a:extLst>
            </p:cNvPr>
            <p:cNvCxnSpPr/>
            <p:nvPr/>
          </p:nvCxnSpPr>
          <p:spPr>
            <a:xfrm>
              <a:off x="755091" y="5021555"/>
              <a:ext cx="3048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60;p2">
              <a:extLst>
                <a:ext uri="{FF2B5EF4-FFF2-40B4-BE49-F238E27FC236}">
                  <a16:creationId xmlns:a16="http://schemas.microsoft.com/office/drawing/2014/main" id="{4772CD6F-99B4-268C-5DCF-BFA1F1072659}"/>
                </a:ext>
              </a:extLst>
            </p:cNvPr>
            <p:cNvSpPr txBox="1"/>
            <p:nvPr/>
          </p:nvSpPr>
          <p:spPr>
            <a:xfrm>
              <a:off x="1243054" y="4879209"/>
              <a:ext cx="281640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>
                <a:spcBef>
                  <a:spcPts val="300"/>
                </a:spcBef>
              </a:pPr>
              <a:r>
                <a:rPr lang="ru-RU" sz="1600" dirty="0">
                  <a:solidFill>
                    <a:srgbClr val="FFFFFF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Четвёртый пункт списка</a:t>
              </a:r>
            </a:p>
          </p:txBody>
        </p:sp>
      </p:grp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8BB7B4C-5FA2-AC85-8A45-C45E89191E31}"/>
              </a:ext>
            </a:extLst>
          </p:cNvPr>
          <p:cNvSpPr txBox="1">
            <a:spLocks/>
          </p:cNvSpPr>
          <p:nvPr/>
        </p:nvSpPr>
        <p:spPr>
          <a:xfrm>
            <a:off x="0" y="144875"/>
            <a:ext cx="11919949" cy="1749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107326A9-E8F6-EC6D-71EF-FA5C65C9EE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335147"/>
              </p:ext>
            </p:extLst>
          </p:nvPr>
        </p:nvGraphicFramePr>
        <p:xfrm>
          <a:off x="4831261" y="1305833"/>
          <a:ext cx="2257425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Worksheet" r:id="rId4" imgW="2257464" imgH="1933673" progId="Excel.Sheet.12">
                  <p:embed/>
                </p:oleObj>
              </mc:Choice>
              <mc:Fallback>
                <p:oleObj name="Worksheet" r:id="rId4" imgW="2257464" imgH="1933673" progId="Excel.Sheet.12">
                  <p:embed/>
                  <p:pic>
                    <p:nvPicPr>
                      <p:cNvPr id="28" name="Объект 27">
                        <a:extLst>
                          <a:ext uri="{FF2B5EF4-FFF2-40B4-BE49-F238E27FC236}">
                            <a16:creationId xmlns:a16="http://schemas.microsoft.com/office/drawing/2014/main" id="{107326A9-E8F6-EC6D-71EF-FA5C65C9EE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1261" y="1305833"/>
                        <a:ext cx="2257425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7EB7B84E-46AB-6FB0-0190-0D2B10C0E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97107"/>
              </p:ext>
            </p:extLst>
          </p:nvPr>
        </p:nvGraphicFramePr>
        <p:xfrm>
          <a:off x="4919662" y="4102602"/>
          <a:ext cx="2352675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Worksheet" r:id="rId6" imgW="2352526" imgH="1933673" progId="Excel.Sheet.12">
                  <p:embed/>
                </p:oleObj>
              </mc:Choice>
              <mc:Fallback>
                <p:oleObj name="Worksheet" r:id="rId6" imgW="2352526" imgH="1933673" progId="Excel.Sheet.12">
                  <p:embed/>
                  <p:pic>
                    <p:nvPicPr>
                      <p:cNvPr id="29" name="Объект 28">
                        <a:extLst>
                          <a:ext uri="{FF2B5EF4-FFF2-40B4-BE49-F238E27FC236}">
                            <a16:creationId xmlns:a16="http://schemas.microsoft.com/office/drawing/2014/main" id="{7EB7B84E-46AB-6FB0-0190-0D2B10C0E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19662" y="4102602"/>
                        <a:ext cx="2352675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A247413E-CE40-09EA-A190-99A047540B34}"/>
              </a:ext>
            </a:extLst>
          </p:cNvPr>
          <p:cNvSpPr txBox="1"/>
          <p:nvPr/>
        </p:nvSpPr>
        <p:spPr>
          <a:xfrm>
            <a:off x="2692508" y="3304452"/>
            <a:ext cx="653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Таблица </a:t>
            </a:r>
            <a:r>
              <a:rPr lang="en-US" dirty="0"/>
              <a:t>5</a:t>
            </a:r>
            <a:r>
              <a:rPr lang="ru-RU" dirty="0"/>
              <a:t>. Зависимость времени обучения НС от количества эпох при использовании MSELoss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422811-76DC-2012-C485-F54BF40FE0F4}"/>
              </a:ext>
            </a:extLst>
          </p:cNvPr>
          <p:cNvSpPr txBox="1"/>
          <p:nvPr/>
        </p:nvSpPr>
        <p:spPr>
          <a:xfrm>
            <a:off x="2993524" y="6066794"/>
            <a:ext cx="6204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Таблица </a:t>
            </a:r>
            <a:r>
              <a:rPr lang="en-US" dirty="0"/>
              <a:t>6</a:t>
            </a:r>
            <a:r>
              <a:rPr lang="ru-RU" dirty="0"/>
              <a:t>. Зависимость времени обучения НС от количества эпох при использовании MAELoss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584C4F-31F6-A879-CFB6-051403E452B5}"/>
              </a:ext>
            </a:extLst>
          </p:cNvPr>
          <p:cNvSpPr txBox="1"/>
          <p:nvPr/>
        </p:nvSpPr>
        <p:spPr>
          <a:xfrm>
            <a:off x="11892313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825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1852265" y="-818956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875"/>
            <a:ext cx="7533783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4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Решение задачи технического анализа на архитектуре </a:t>
            </a:r>
            <a:r>
              <a:rPr lang="en-US" sz="4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ViT</a:t>
            </a:r>
            <a:endParaRPr lang="ru-RU" sz="4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D4D67-7B85-5BA9-B79D-0ACE12EEC2FD}"/>
              </a:ext>
            </a:extLst>
          </p:cNvPr>
          <p:cNvSpPr txBox="1"/>
          <p:nvPr/>
        </p:nvSpPr>
        <p:spPr>
          <a:xfrm>
            <a:off x="384865" y="2690336"/>
            <a:ext cx="60073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Зрительный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трансформер</a:t>
            </a:r>
            <a:r>
              <a:rPr lang="en-US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(Vision Transformer,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ViT)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— ViT (Vision </a:t>
            </a:r>
            <a:r>
              <a:rPr lang="ru-RU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Transformer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) - это модель глубокого обучения, которая применяет </a:t>
            </a:r>
            <a:r>
              <a:rPr lang="ru-RU" sz="1800" dirty="0" err="1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трансформерную</a:t>
            </a: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 архитектуру к задачам компьютерного зрения. В отличие от традиционных моделей, ViT не использует свертки, а вместо этого преобразует изображение в последовательность векторов и обрабатывает их с помощью механизма внимания трансформера.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57361-B138-86ED-7C5D-FE852A5103EE}"/>
              </a:ext>
            </a:extLst>
          </p:cNvPr>
          <p:cNvSpPr txBox="1"/>
          <p:nvPr/>
        </p:nvSpPr>
        <p:spPr>
          <a:xfrm>
            <a:off x="7587187" y="4958987"/>
            <a:ext cx="3120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Рис. </a:t>
            </a:r>
            <a:r>
              <a:rPr lang="en-US" dirty="0"/>
              <a:t>7</a:t>
            </a:r>
            <a:r>
              <a:rPr lang="ru-RU" dirty="0"/>
              <a:t>. Схема устройства </a:t>
            </a:r>
            <a:r>
              <a:rPr lang="en-US" dirty="0"/>
              <a:t>ViT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2B897-F139-96F7-D007-DBE6781ED388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4F1652-D86F-3EA7-66C5-9AF5B80CD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75" y="887059"/>
            <a:ext cx="5510766" cy="408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409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22780</TotalTime>
  <Words>873</Words>
  <Application>Microsoft Office PowerPoint</Application>
  <PresentationFormat>Широкоэкранный</PresentationFormat>
  <Paragraphs>101</Paragraphs>
  <Slides>13</Slides>
  <Notes>11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Calibri Light</vt:lpstr>
      <vt:lpstr>Calibri</vt:lpstr>
      <vt:lpstr>ALS Sector Regular</vt:lpstr>
      <vt:lpstr>Arial</vt:lpstr>
      <vt:lpstr>Тема Office</vt:lpstr>
      <vt:lpstr>Worksheet</vt:lpstr>
      <vt:lpstr>Презентация PowerPoint</vt:lpstr>
      <vt:lpstr>Презентация PowerPoint</vt:lpstr>
      <vt:lpstr>Презентация PowerPoint</vt:lpstr>
      <vt:lpstr>Решение задачи технического анализа на архитектуре MLP</vt:lpstr>
      <vt:lpstr>Полученные результаты для MLP</vt:lpstr>
      <vt:lpstr>Решение задачи технического анализа на архитектуре CNN</vt:lpstr>
      <vt:lpstr>Полученные результаты для CNN</vt:lpstr>
      <vt:lpstr>Сравнение времени обучения MLP и CNN</vt:lpstr>
      <vt:lpstr>Решение задачи технического анализа на архитектуре ViT</vt:lpstr>
      <vt:lpstr>Полученные результаты для ViT</vt:lpstr>
      <vt:lpstr>Применение метода дообучения</vt:lpstr>
      <vt:lpstr>Полученные результаты для метода дообучения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admin</cp:lastModifiedBy>
  <cp:revision>65</cp:revision>
  <dcterms:created xsi:type="dcterms:W3CDTF">2022-04-18T20:35:07Z</dcterms:created>
  <dcterms:modified xsi:type="dcterms:W3CDTF">2024-06-23T19:46:24Z</dcterms:modified>
  <cp:category/>
</cp:coreProperties>
</file>